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5" r:id="rId6"/>
    <p:sldId id="263" r:id="rId7"/>
    <p:sldId id="261" r:id="rId8"/>
    <p:sldId id="264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9QTSyLwd4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djL8WXjlG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djL8WXjlG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Parallel Structures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Gale</a:t>
            </a:r>
          </a:p>
          <a:p>
            <a:r>
              <a:rPr lang="en-US" dirty="0" smtClean="0"/>
              <a:t>February 25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11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209282"/>
            <a:ext cx="10018713" cy="1786943"/>
          </a:xfrm>
        </p:spPr>
        <p:txBody>
          <a:bodyPr>
            <a:normAutofit/>
          </a:bodyPr>
          <a:lstStyle/>
          <a:p>
            <a:r>
              <a:rPr lang="en-US" sz="6000" i="1" dirty="0" smtClean="0">
                <a:solidFill>
                  <a:schemeClr val="accent1"/>
                </a:solidFill>
              </a:rPr>
              <a:t>Jaws </a:t>
            </a:r>
            <a:r>
              <a:rPr lang="en-US" sz="6000" i="1" dirty="0" smtClean="0"/>
              <a:t>Theme Song</a:t>
            </a:r>
            <a:br>
              <a:rPr lang="en-US" sz="6000" i="1" dirty="0" smtClean="0"/>
            </a:br>
            <a:r>
              <a:rPr lang="en-US" sz="2700" dirty="0">
                <a:hlinkClick r:id="rId2"/>
              </a:rPr>
              <a:t>https://</a:t>
            </a:r>
            <a:r>
              <a:rPr lang="en-US" sz="2700" dirty="0" smtClean="0">
                <a:hlinkClick r:id="rId2"/>
              </a:rPr>
              <a:t>www.youtube.com/watch?v=A9QTSyLwd4w</a:t>
            </a:r>
            <a:r>
              <a:rPr lang="en-US" sz="2700" dirty="0" smtClean="0"/>
              <a:t> (stop at 2 min)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1881388"/>
            <a:ext cx="10018713" cy="3952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As you listen, jot down some notes: </a:t>
            </a:r>
          </a:p>
          <a:p>
            <a:pPr marL="457200" indent="-457200">
              <a:buAutoNum type="arabicParenR"/>
            </a:pPr>
            <a:r>
              <a:rPr lang="en-US" sz="3200" dirty="0" smtClean="0"/>
              <a:t>What sticks out to you about this song? What was your reaction?</a:t>
            </a:r>
          </a:p>
          <a:p>
            <a:pPr marL="457200" indent="-457200">
              <a:buAutoNum type="arabicParenR"/>
            </a:pPr>
            <a:r>
              <a:rPr lang="en-US" sz="3200" dirty="0" smtClean="0"/>
              <a:t>Why do you think it is so famous?</a:t>
            </a:r>
          </a:p>
          <a:p>
            <a:pPr marL="457200" indent="-457200">
              <a:buAutoNum type="arabicParenR"/>
            </a:pPr>
            <a:r>
              <a:rPr lang="en-US" sz="3200" dirty="0" smtClean="0"/>
              <a:t>What characteristics of the song make it so </a:t>
            </a:r>
            <a:r>
              <a:rPr lang="en-US" sz="3200" dirty="0" smtClean="0"/>
              <a:t>affective as a film score?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57982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93371"/>
            <a:ext cx="10018713" cy="1349063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b="1" dirty="0" smtClean="0">
                <a:solidFill>
                  <a:srgbClr val="FF0000"/>
                </a:solidFill>
              </a:rPr>
              <a:t>“The Tell Tale Heart” </a:t>
            </a:r>
            <a:r>
              <a:rPr lang="en-US" dirty="0" smtClean="0"/>
              <a:t>by Edgar Allen Poe</a:t>
            </a:r>
            <a:br>
              <a:rPr lang="en-US" dirty="0" smtClean="0"/>
            </a:br>
            <a:r>
              <a:rPr lang="en-US" sz="2800" dirty="0" smtClean="0"/>
              <a:t>example of literal repetition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1559416"/>
            <a:ext cx="10018713" cy="46997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“I gasped for breath—and yet the officers heard it not. I talked more quickly—more vehemently; </a:t>
            </a:r>
            <a:r>
              <a:rPr lang="en-US" sz="3200" b="1" dirty="0" smtClean="0"/>
              <a:t>but the noise steadily increased</a:t>
            </a:r>
            <a:r>
              <a:rPr lang="en-US" sz="3200" dirty="0" smtClean="0"/>
              <a:t>. I arose and argued about trifles, in a high key and with violent gesticulations, </a:t>
            </a:r>
            <a:r>
              <a:rPr lang="en-US" sz="3200" b="1" dirty="0" smtClean="0"/>
              <a:t>but the noise steadily increased</a:t>
            </a:r>
            <a:r>
              <a:rPr lang="en-US" sz="3200" dirty="0" smtClean="0"/>
              <a:t>. Why </a:t>
            </a:r>
            <a:r>
              <a:rPr lang="en-US" sz="3200" i="1" dirty="0" smtClean="0"/>
              <a:t>would </a:t>
            </a:r>
            <a:r>
              <a:rPr lang="en-US" sz="3200" dirty="0" smtClean="0"/>
              <a:t>they not be gone? I paced the floor to and fro with heavy strides, as if excited to fury by the observation of the men</a:t>
            </a:r>
            <a:r>
              <a:rPr lang="en-US" sz="3200" b="1" dirty="0" smtClean="0"/>
              <a:t>—but the noise steadily increased</a:t>
            </a:r>
            <a:r>
              <a:rPr lang="en-US" sz="3200" dirty="0" smtClean="0"/>
              <a:t>. Oh God! What </a:t>
            </a:r>
            <a:r>
              <a:rPr lang="en-US" sz="3200" i="1" dirty="0" smtClean="0"/>
              <a:t>could</a:t>
            </a:r>
            <a:r>
              <a:rPr lang="en-US" sz="3200" dirty="0" smtClean="0"/>
              <a:t> I do?”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35175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19130"/>
            <a:ext cx="10018713" cy="1194516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Parallel Structure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1223493"/>
            <a:ext cx="10018713" cy="53060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Refers to identical grammatical structures that add rhythm and balance to images.</a:t>
            </a:r>
          </a:p>
          <a:p>
            <a:r>
              <a:rPr lang="en-US" sz="3200" dirty="0" smtClean="0"/>
              <a:t>Gives prose a musical quality that adds emphasis and sound to central images.</a:t>
            </a:r>
          </a:p>
          <a:p>
            <a:r>
              <a:rPr lang="en-US" sz="3200" dirty="0" smtClean="0"/>
              <a:t>Different categories:</a:t>
            </a:r>
          </a:p>
          <a:p>
            <a:pPr lvl="1"/>
            <a:r>
              <a:rPr lang="en-US" sz="2800" dirty="0" smtClean="0"/>
              <a:t>Literal Repetition (repeating exact words/phrases)</a:t>
            </a:r>
          </a:p>
          <a:p>
            <a:pPr lvl="1"/>
            <a:r>
              <a:rPr lang="en-US" sz="2800" dirty="0" smtClean="0"/>
              <a:t>Grammatical Repetition (repeating rhythmic patterns)</a:t>
            </a:r>
          </a:p>
          <a:p>
            <a:pPr lvl="1"/>
            <a:r>
              <a:rPr lang="en-US" sz="2800" dirty="0" smtClean="0"/>
              <a:t>Literal and grammatical repetition (combination of both)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084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93371"/>
            <a:ext cx="10018713" cy="1349063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b="1" dirty="0" smtClean="0">
                <a:solidFill>
                  <a:srgbClr val="FF0000"/>
                </a:solidFill>
              </a:rPr>
              <a:t>“The Tell Tale Heart” </a:t>
            </a:r>
            <a:r>
              <a:rPr lang="en-US" dirty="0" smtClean="0"/>
              <a:t>by Edgar Allen Poe</a:t>
            </a:r>
            <a:br>
              <a:rPr lang="en-US" dirty="0" smtClean="0"/>
            </a:br>
            <a:r>
              <a:rPr lang="en-US" sz="2800" dirty="0" smtClean="0"/>
              <a:t>example of literal repetition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1559416"/>
            <a:ext cx="10018713" cy="46997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“I gasped for breath—and yet the officers heard it not. I talked more quickly—more vehemently; </a:t>
            </a:r>
            <a:r>
              <a:rPr lang="en-US" sz="3200" b="1" dirty="0" smtClean="0"/>
              <a:t>but the noise steadily increased</a:t>
            </a:r>
            <a:r>
              <a:rPr lang="en-US" sz="3200" dirty="0" smtClean="0"/>
              <a:t>. I arose and argued about trifles, in a high key and with violent gesticulations, </a:t>
            </a:r>
            <a:r>
              <a:rPr lang="en-US" sz="3200" b="1" dirty="0" smtClean="0"/>
              <a:t>but the noise steadily increased</a:t>
            </a:r>
            <a:r>
              <a:rPr lang="en-US" sz="3200" dirty="0" smtClean="0"/>
              <a:t>. Why </a:t>
            </a:r>
            <a:r>
              <a:rPr lang="en-US" sz="3200" i="1" dirty="0" smtClean="0"/>
              <a:t>would </a:t>
            </a:r>
            <a:r>
              <a:rPr lang="en-US" sz="3200" dirty="0" smtClean="0"/>
              <a:t>they not be gone? I paced the floor to and fro with heavy strides, as if excited to fury by the observation of the men</a:t>
            </a:r>
            <a:r>
              <a:rPr lang="en-US" sz="3200" b="1" dirty="0" smtClean="0"/>
              <a:t>—but the noise steadily increased</a:t>
            </a:r>
            <a:r>
              <a:rPr lang="en-US" sz="3200" dirty="0" smtClean="0"/>
              <a:t>. Oh God! What </a:t>
            </a:r>
            <a:r>
              <a:rPr lang="en-US" sz="3200" i="1" dirty="0" smtClean="0"/>
              <a:t>could</a:t>
            </a:r>
            <a:r>
              <a:rPr lang="en-US" sz="3200" dirty="0" smtClean="0"/>
              <a:t> I do?”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64958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187" y="99273"/>
            <a:ext cx="10018713" cy="1600738"/>
          </a:xfrm>
        </p:spPr>
        <p:txBody>
          <a:bodyPr>
            <a:normAutofit fontScale="90000"/>
          </a:bodyPr>
          <a:lstStyle/>
          <a:p>
            <a:r>
              <a:rPr lang="en-US" sz="6000" b="1" i="1" dirty="0" smtClean="0">
                <a:solidFill>
                  <a:srgbClr val="0070C0"/>
                </a:solidFill>
              </a:rPr>
              <a:t>Star Trek </a:t>
            </a:r>
            <a:r>
              <a:rPr lang="en-US" sz="6000" b="1" dirty="0" smtClean="0"/>
              <a:t>Intro</a:t>
            </a:r>
            <a:br>
              <a:rPr lang="en-US" sz="6000" b="1" dirty="0" smtClean="0"/>
            </a:br>
            <a:r>
              <a:rPr lang="en-US" sz="2200" b="1" dirty="0"/>
              <a:t>Example of </a:t>
            </a:r>
            <a:r>
              <a:rPr lang="en-US" sz="2200" b="1" dirty="0" smtClean="0"/>
              <a:t>combination literal/grammatical </a:t>
            </a:r>
            <a:r>
              <a:rPr lang="en-US" sz="2200" b="1" dirty="0"/>
              <a:t>repetition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>
                <a:hlinkClick r:id="rId2"/>
              </a:rPr>
              <a:t>https://www.youtube.com/watch?v=hdjL8WXjlGI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7187" y="1558344"/>
            <a:ext cx="10694813" cy="47780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“Space: the final frontier. These are the voyages of the star ship Enterprise. Its five-year mission: </a:t>
            </a:r>
            <a:r>
              <a:rPr lang="en-US" sz="3200" b="1" dirty="0" smtClean="0"/>
              <a:t>to explore </a:t>
            </a:r>
            <a:r>
              <a:rPr lang="en-US" sz="3200" dirty="0" smtClean="0"/>
              <a:t>strange new worlds</a:t>
            </a:r>
            <a:r>
              <a:rPr lang="en-US" sz="3200" b="1" dirty="0" smtClean="0"/>
              <a:t>, to seek out </a:t>
            </a:r>
            <a:r>
              <a:rPr lang="en-US" sz="3200" dirty="0" smtClean="0"/>
              <a:t>new life and new civilizations</a:t>
            </a:r>
            <a:r>
              <a:rPr lang="en-US" sz="3200" b="1" dirty="0" smtClean="0"/>
              <a:t>, to boldly go </a:t>
            </a:r>
            <a:r>
              <a:rPr lang="en-US" sz="3200" dirty="0" smtClean="0"/>
              <a:t>where no man has gone before!”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9173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187" y="99273"/>
            <a:ext cx="10018713" cy="1446191"/>
          </a:xfrm>
        </p:spPr>
        <p:txBody>
          <a:bodyPr>
            <a:normAutofit fontScale="90000"/>
          </a:bodyPr>
          <a:lstStyle/>
          <a:p>
            <a:r>
              <a:rPr lang="en-US" sz="6000" b="1" i="1" dirty="0" smtClean="0">
                <a:solidFill>
                  <a:srgbClr val="0070C0"/>
                </a:solidFill>
              </a:rPr>
              <a:t>Star Trek </a:t>
            </a:r>
            <a:r>
              <a:rPr lang="en-US" sz="6000" b="1" dirty="0" smtClean="0"/>
              <a:t>Intro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>
                <a:hlinkClick r:id="rId2"/>
              </a:rPr>
              <a:t>https://www.youtube.com/watch?v=hdjL8WXjlGI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7822" y="1236371"/>
            <a:ext cx="10337442" cy="49583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1"/>
                </a:solidFill>
              </a:rPr>
              <a:t>How would this be different? </a:t>
            </a:r>
            <a:r>
              <a:rPr lang="en-US" sz="3200" dirty="0"/>
              <a:t>(stronger, weaker, more or less effective</a:t>
            </a:r>
            <a:r>
              <a:rPr lang="en-US" sz="3200" dirty="0" smtClean="0"/>
              <a:t>):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“Space: the final frontier. These are the voyages of the star ship Enterprise. Its five-year mission: to explore strange new worlds and seek out new life and new civilizations. We will be bold, and go where no man has gone before!”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1415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460" y="0"/>
            <a:ext cx="10018713" cy="1078606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</a:rPr>
              <a:t>Try it!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1526" y="1078606"/>
            <a:ext cx="10277341" cy="56441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Write down what your goals are for this school year by listing them using parallel structure. Use the </a:t>
            </a:r>
            <a:r>
              <a:rPr lang="en-US" sz="3200" i="1" dirty="0" smtClean="0"/>
              <a:t>Star Trek </a:t>
            </a:r>
            <a:r>
              <a:rPr lang="en-US" sz="3200" dirty="0" smtClean="0"/>
              <a:t>intro as your model</a:t>
            </a:r>
            <a:r>
              <a:rPr lang="en-US" sz="3200" dirty="0"/>
              <a:t>:</a:t>
            </a:r>
            <a:endParaRPr lang="en-US" sz="3200" dirty="0" smtClean="0"/>
          </a:p>
          <a:p>
            <a:pPr marL="0" indent="0">
              <a:buNone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</a:rPr>
              <a:t>“</a:t>
            </a:r>
            <a:r>
              <a:rPr lang="en-US" sz="3000" dirty="0">
                <a:solidFill>
                  <a:schemeClr val="accent2">
                    <a:lumMod val="75000"/>
                  </a:schemeClr>
                </a:solidFill>
              </a:rPr>
              <a:t>Space: the final frontier. These are the voyages of the star ship Enterprise. Its five-year mission: 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</a:rPr>
              <a:t>to explore </a:t>
            </a:r>
            <a:r>
              <a:rPr lang="en-US" sz="3000" dirty="0">
                <a:solidFill>
                  <a:schemeClr val="accent2">
                    <a:lumMod val="75000"/>
                  </a:schemeClr>
                </a:solidFill>
              </a:rPr>
              <a:t>strange new worlds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</a:rPr>
              <a:t>, to seek out </a:t>
            </a:r>
            <a:r>
              <a:rPr lang="en-US" sz="3000" dirty="0">
                <a:solidFill>
                  <a:schemeClr val="accent2">
                    <a:lumMod val="75000"/>
                  </a:schemeClr>
                </a:solidFill>
              </a:rPr>
              <a:t>new life and new civilizations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</a:rPr>
              <a:t>, to boldly go </a:t>
            </a:r>
            <a:r>
              <a:rPr lang="en-US" sz="3000" dirty="0">
                <a:solidFill>
                  <a:schemeClr val="accent2">
                    <a:lumMod val="75000"/>
                  </a:schemeClr>
                </a:solidFill>
              </a:rPr>
              <a:t>where no man has gone before!” </a:t>
            </a:r>
          </a:p>
          <a:p>
            <a:pPr marL="0" indent="0">
              <a:buNone/>
            </a:pPr>
            <a:r>
              <a:rPr lang="en-US" sz="3000" dirty="0" smtClean="0"/>
              <a:t>For example:</a:t>
            </a:r>
          </a:p>
          <a:p>
            <a:pPr marL="0" indent="0">
              <a:buNone/>
            </a:pPr>
            <a:r>
              <a:rPr lang="en-US" sz="3000" dirty="0" smtClean="0"/>
              <a:t>Senior year: the ultimate challenge. This is the end of my childhood, and the beginning of the rest of my life. My final resolutions: </a:t>
            </a:r>
            <a:r>
              <a:rPr lang="en-US" sz="3000" b="1" dirty="0" smtClean="0"/>
              <a:t>to complete </a:t>
            </a:r>
            <a:r>
              <a:rPr lang="en-US" sz="3000" dirty="0" smtClean="0"/>
              <a:t>every assignment</a:t>
            </a:r>
            <a:r>
              <a:rPr lang="en-US" sz="3000" b="1" dirty="0" smtClean="0"/>
              <a:t>, to establish </a:t>
            </a:r>
            <a:r>
              <a:rPr lang="en-US" sz="3000" dirty="0" smtClean="0"/>
              <a:t>life-long friendships, </a:t>
            </a:r>
            <a:r>
              <a:rPr lang="en-US" sz="3000" b="1" dirty="0" smtClean="0"/>
              <a:t>to become </a:t>
            </a:r>
            <a:r>
              <a:rPr lang="en-US" sz="3000" dirty="0" smtClean="0"/>
              <a:t>a shocker basketball player! 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99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1976" y="2345027"/>
            <a:ext cx="10818255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Noden</a:t>
            </a:r>
            <a:r>
              <a:rPr lang="en-US" sz="2000" dirty="0"/>
              <a:t>, H.R. (2011).  </a:t>
            </a:r>
            <a:r>
              <a:rPr lang="en-US" sz="2000" i="1" dirty="0"/>
              <a:t>Image grammar: Teaching grammar as part of the writing process</a:t>
            </a:r>
            <a:r>
              <a:rPr lang="en-US" sz="2000" dirty="0"/>
              <a:t>.  2</a:t>
            </a:r>
            <a:r>
              <a:rPr lang="en-US" sz="2000" baseline="30000" dirty="0"/>
              <a:t>nd</a:t>
            </a:r>
            <a:r>
              <a:rPr lang="en-US" sz="2000" dirty="0"/>
              <a:t> ed. 	Portsmouth, NH: Heinemann.</a:t>
            </a:r>
          </a:p>
          <a:p>
            <a:pPr marL="0" indent="0">
              <a:buNone/>
            </a:pPr>
            <a:r>
              <a:rPr lang="en-US" sz="2000" dirty="0"/>
              <a:t>Poe, E.A. (1843). </a:t>
            </a:r>
            <a:r>
              <a:rPr lang="en-US" sz="2000" i="1" dirty="0"/>
              <a:t>The Tell Tale Heart</a:t>
            </a:r>
            <a:r>
              <a:rPr lang="en-US" sz="2000" dirty="0"/>
              <a:t>. Retrieved from http://www.poemuseum.org/works-telltale.php</a:t>
            </a:r>
          </a:p>
          <a:p>
            <a:pPr marL="0" indent="0">
              <a:buNone/>
            </a:pPr>
            <a:r>
              <a:rPr lang="en-US" sz="2000" dirty="0" smtClean="0"/>
              <a:t>Roddenberry, G. (1966). </a:t>
            </a:r>
            <a:r>
              <a:rPr lang="en-US" sz="2000" i="1" dirty="0" smtClean="0"/>
              <a:t>Star Trek </a:t>
            </a:r>
            <a:r>
              <a:rPr lang="en-US" sz="2000" dirty="0" smtClean="0"/>
              <a:t>Intro. Retrieved from 	https://www.youtube.com/watch?v=hdjL8WXjlGI</a:t>
            </a:r>
          </a:p>
          <a:p>
            <a:pPr marL="0" indent="0">
              <a:buNone/>
            </a:pPr>
            <a:r>
              <a:rPr lang="en-US" sz="2000" dirty="0" smtClean="0"/>
              <a:t>Spielberg, S. (1975). </a:t>
            </a:r>
            <a:r>
              <a:rPr lang="en-US" sz="2000" i="1" dirty="0" smtClean="0"/>
              <a:t>Jaws</a:t>
            </a:r>
            <a:r>
              <a:rPr lang="en-US" sz="2000" dirty="0" smtClean="0"/>
              <a:t> theme song. </a:t>
            </a:r>
            <a:r>
              <a:rPr lang="en-US" sz="2000" dirty="0"/>
              <a:t>Retrieved from </a:t>
            </a:r>
            <a:r>
              <a:rPr lang="en-US" sz="2000" dirty="0" smtClean="0"/>
              <a:t>	https</a:t>
            </a:r>
            <a:r>
              <a:rPr lang="en-US" sz="2000" dirty="0"/>
              <a:t>://</a:t>
            </a:r>
            <a:r>
              <a:rPr lang="en-US" sz="2000" dirty="0" smtClean="0"/>
              <a:t>www.youtube.com/watch?v=A9QTSyLwd4w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91730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5746</TotalTime>
  <Words>574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Corbel</vt:lpstr>
      <vt:lpstr>Parallax</vt:lpstr>
      <vt:lpstr>Parallel Structures</vt:lpstr>
      <vt:lpstr>Jaws Theme Song https://www.youtube.com/watch?v=A9QTSyLwd4w (stop at 2 min)</vt:lpstr>
      <vt:lpstr>From “The Tell Tale Heart” by Edgar Allen Poe example of literal repetition</vt:lpstr>
      <vt:lpstr>Parallel Structure</vt:lpstr>
      <vt:lpstr>From “The Tell Tale Heart” by Edgar Allen Poe example of literal repetition</vt:lpstr>
      <vt:lpstr>Star Trek Intro Example of combination literal/grammatical repetition https://www.youtube.com/watch?v=hdjL8WXjlGI </vt:lpstr>
      <vt:lpstr>Star Trek Intro https://www.youtube.com/watch?v=hdjL8WXjlGI </vt:lpstr>
      <vt:lpstr>Try it!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19</cp:revision>
  <dcterms:created xsi:type="dcterms:W3CDTF">2015-02-16T17:56:25Z</dcterms:created>
  <dcterms:modified xsi:type="dcterms:W3CDTF">2015-02-25T02:31:00Z</dcterms:modified>
</cp:coreProperties>
</file>